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906000" type="A4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A655E-E43A-4337-BB4A-806B0E1A4EB7}" v="104" dt="2023-09-21T17:13:47.560"/>
    <p1510:client id="{443B012E-2A4E-46CF-A94D-76D8B4D66A9F}" v="306" dt="2023-10-11T19:06:16.780"/>
    <p1510:client id="{9C499DFA-42BB-498C-8E46-C23FAECC1536}" v="1374" dt="2023-09-25T10:50:53.635"/>
    <p1510:client id="{A9CCB830-1106-4985-8056-540226A86591}" v="1648" dt="2023-09-25T08:52:03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0" d="100"/>
          <a:sy n="60" d="100"/>
        </p:scale>
        <p:origin x="237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07.02.2024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07.02.2024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07.02.2024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ongtontennisclub.net/policies-and-rules" TargetMode="External"/><Relationship Id="rId13" Type="http://schemas.openxmlformats.org/officeDocument/2006/relationships/hyperlink" Target="https://www.longtontennisclub.net/book-a-court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afetoplaytennis.co.uk/" TargetMode="External"/><Relationship Id="rId11" Type="http://schemas.openxmlformats.org/officeDocument/2006/relationships/image" Target="../media/image5.svg"/><Relationship Id="rId5" Type="http://schemas.openxmlformats.org/officeDocument/2006/relationships/hyperlink" Target="https://www.longtontennisclub.net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instagram.com/longtontennisclub/" TargetMode="External"/><Relationship Id="rId9" Type="http://schemas.openxmlformats.org/officeDocument/2006/relationships/hyperlink" Target="mailto:longtontcwelfare@hot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>
            <a:extLst>
              <a:ext uri="{FF2B5EF4-FFF2-40B4-BE49-F238E27FC236}">
                <a16:creationId xmlns:a16="http://schemas.microsoft.com/office/drawing/2014/main" id="{741E2E0A-5BAB-1FEC-2B12-DF4E28695841}"/>
              </a:ext>
            </a:extLst>
          </p:cNvPr>
          <p:cNvSpPr/>
          <p:nvPr/>
        </p:nvSpPr>
        <p:spPr>
          <a:xfrm>
            <a:off x="205740" y="176893"/>
            <a:ext cx="6477000" cy="9574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B79D48F2-82C4-7258-DA92-76AF8F65B9B1}"/>
              </a:ext>
            </a:extLst>
          </p:cNvPr>
          <p:cNvSpPr/>
          <p:nvPr/>
        </p:nvSpPr>
        <p:spPr>
          <a:xfrm>
            <a:off x="442344" y="353785"/>
            <a:ext cx="5915184" cy="198119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Obraz zawierający tekst, krąg, Czcionka, logo&#10;&#10;Opis wygenerowany automatycznie">
            <a:extLst>
              <a:ext uri="{FF2B5EF4-FFF2-40B4-BE49-F238E27FC236}">
                <a16:creationId xmlns:a16="http://schemas.microsoft.com/office/drawing/2014/main" id="{2A6E1C3E-D7EA-C1ED-24A6-8131F7576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96" y="478627"/>
            <a:ext cx="1709150" cy="1700281"/>
          </a:xfrm>
          <a:prstGeom prst="rect">
            <a:avLst/>
          </a:prstGeom>
        </p:spPr>
      </p:pic>
      <p:pic>
        <p:nvPicPr>
          <p:cNvPr id="34" name="Obraz 33" descr="Obraz zawierający na wolnym powietrzu, budynek, roślina, trawa&#10;&#10;Opis wygenerowany automatycznie">
            <a:extLst>
              <a:ext uri="{FF2B5EF4-FFF2-40B4-BE49-F238E27FC236}">
                <a16:creationId xmlns:a16="http://schemas.microsoft.com/office/drawing/2014/main" id="{AD928B4F-4F4E-F35B-608C-FCFB2E8E1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489" y="353884"/>
            <a:ext cx="3668495" cy="1994423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C250625-0946-544C-738E-700636B32096}"/>
              </a:ext>
            </a:extLst>
          </p:cNvPr>
          <p:cNvSpPr txBox="1"/>
          <p:nvPr/>
        </p:nvSpPr>
        <p:spPr>
          <a:xfrm>
            <a:off x="2838827" y="1862123"/>
            <a:ext cx="3623376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600" b="1" dirty="0">
                <a:solidFill>
                  <a:srgbClr val="FFFF00"/>
                </a:solidFill>
                <a:ea typeface="Calibri"/>
                <a:cs typeface="Calibri"/>
              </a:rPr>
              <a:t>WELCOME TO THE CLUB </a:t>
            </a:r>
          </a:p>
        </p:txBody>
      </p:sp>
      <p:sp>
        <p:nvSpPr>
          <p:cNvPr id="24" name="Symbol zastępczy stopki 23">
            <a:extLst>
              <a:ext uri="{FF2B5EF4-FFF2-40B4-BE49-F238E27FC236}">
                <a16:creationId xmlns:a16="http://schemas.microsoft.com/office/drawing/2014/main" id="{3C1A4811-D9AE-66E6-A011-5FA2BD687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9486773"/>
            <a:ext cx="2314575" cy="282987"/>
          </a:xfrm>
        </p:spPr>
        <p:txBody>
          <a:bodyPr/>
          <a:lstStyle/>
          <a:p>
            <a:r>
              <a:rPr lang="pl-PL" sz="1000" b="1" dirty="0">
                <a:solidFill>
                  <a:schemeClr val="bg1"/>
                </a:solidFill>
              </a:rPr>
              <a:t>https://www.longtontennisclub.net</a:t>
            </a: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DFC3F3D1-AB0E-5A89-DAA1-3D45C3F527A4}"/>
              </a:ext>
            </a:extLst>
          </p:cNvPr>
          <p:cNvSpPr/>
          <p:nvPr/>
        </p:nvSpPr>
        <p:spPr>
          <a:xfrm>
            <a:off x="448347" y="2478903"/>
            <a:ext cx="2962979" cy="563719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998E6242-B6F7-1663-E997-5CB0DEAAF876}"/>
              </a:ext>
            </a:extLst>
          </p:cNvPr>
          <p:cNvSpPr txBox="1"/>
          <p:nvPr/>
        </p:nvSpPr>
        <p:spPr>
          <a:xfrm>
            <a:off x="467355" y="2756765"/>
            <a:ext cx="2943971" cy="34932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300" dirty="0">
                <a:ea typeface="Calibri"/>
                <a:cs typeface="Calibri"/>
              </a:rPr>
              <a:t>Join our social tennis on</a:t>
            </a:r>
          </a:p>
          <a:p>
            <a:r>
              <a:rPr lang="en-GB" sz="1300" dirty="0">
                <a:ea typeface="Calibri"/>
                <a:cs typeface="Calibri"/>
              </a:rPr>
              <a:t>- </a:t>
            </a:r>
            <a:r>
              <a:rPr lang="pl-PL" sz="1300" dirty="0">
                <a:ea typeface="Calibri"/>
                <a:cs typeface="Calibri"/>
              </a:rPr>
              <a:t>Thursdays 6:30pm </a:t>
            </a:r>
          </a:p>
          <a:p>
            <a:r>
              <a:rPr lang="en-GB" sz="1300" dirty="0">
                <a:ea typeface="Calibri"/>
                <a:cs typeface="Calibri"/>
              </a:rPr>
              <a:t>- </a:t>
            </a:r>
            <a:r>
              <a:rPr lang="pl-PL" sz="1300" dirty="0">
                <a:ea typeface="Calibri"/>
                <a:cs typeface="Calibri"/>
              </a:rPr>
              <a:t>Sundays 2:00pm </a:t>
            </a:r>
          </a:p>
          <a:p>
            <a:r>
              <a:rPr lang="en-GB" sz="1300" dirty="0">
                <a:ea typeface="Calibri"/>
                <a:cs typeface="Calibri"/>
              </a:rPr>
              <a:t>- </a:t>
            </a:r>
            <a:r>
              <a:rPr lang="pl-PL" sz="1300" dirty="0">
                <a:ea typeface="Calibri"/>
                <a:cs typeface="Calibri"/>
              </a:rPr>
              <a:t>Ladies coffe</a:t>
            </a:r>
            <a:r>
              <a:rPr lang="en-GB" sz="1300" dirty="0">
                <a:ea typeface="Calibri"/>
                <a:cs typeface="Calibri"/>
              </a:rPr>
              <a:t>e</a:t>
            </a:r>
            <a:r>
              <a:rPr lang="pl-PL" sz="1300" dirty="0">
                <a:ea typeface="Calibri"/>
                <a:cs typeface="Calibri"/>
              </a:rPr>
              <a:t> morning 10am on Thursdays</a:t>
            </a:r>
          </a:p>
          <a:p>
            <a:endParaRPr lang="en-GB" sz="1300" dirty="0">
              <a:ea typeface="Calibri"/>
              <a:cs typeface="Calibri"/>
            </a:endParaRPr>
          </a:p>
          <a:p>
            <a:r>
              <a:rPr lang="en-GB" sz="1300" dirty="0">
                <a:ea typeface="Calibri"/>
                <a:cs typeface="Calibri"/>
              </a:rPr>
              <a:t>There is t</a:t>
            </a:r>
            <a:r>
              <a:rPr lang="pl-PL" sz="1300" dirty="0">
                <a:ea typeface="Calibri"/>
                <a:cs typeface="Calibri"/>
              </a:rPr>
              <a:t>eam tennis available</a:t>
            </a:r>
            <a:r>
              <a:rPr lang="en-GB" sz="1300" dirty="0">
                <a:ea typeface="Calibri"/>
                <a:cs typeface="Calibri"/>
              </a:rPr>
              <a:t> in</a:t>
            </a:r>
            <a:r>
              <a:rPr lang="pl-PL" sz="1300" dirty="0">
                <a:ea typeface="Calibri"/>
                <a:cs typeface="Calibri"/>
              </a:rPr>
              <a:t> the Ribble and Fylde</a:t>
            </a:r>
            <a:r>
              <a:rPr lang="en-GB" sz="1300" dirty="0">
                <a:ea typeface="Calibri"/>
                <a:cs typeface="Calibri"/>
              </a:rPr>
              <a:t> leagues for adults &amp; juniors</a:t>
            </a:r>
            <a:r>
              <a:rPr lang="pl-PL" sz="1300" dirty="0">
                <a:ea typeface="Calibri"/>
                <a:cs typeface="Calibri"/>
              </a:rPr>
              <a:t> </a:t>
            </a:r>
            <a:endParaRPr lang="en-GB" sz="1300" dirty="0">
              <a:ea typeface="Calibri"/>
              <a:cs typeface="Calibri"/>
            </a:endParaRPr>
          </a:p>
          <a:p>
            <a:endParaRPr lang="en-GB" sz="1300" dirty="0">
              <a:ea typeface="Calibri"/>
              <a:cs typeface="Calibri"/>
            </a:endParaRPr>
          </a:p>
          <a:p>
            <a:r>
              <a:rPr lang="en-GB" sz="1300" dirty="0">
                <a:ea typeface="Calibri"/>
                <a:cs typeface="Calibri"/>
              </a:rPr>
              <a:t>Seasonal Club Tournaments where all members are welcome to play -</a:t>
            </a:r>
            <a:r>
              <a:rPr lang="pl-PL" sz="1300" dirty="0">
                <a:ea typeface="Calibri"/>
                <a:cs typeface="Calibri"/>
              </a:rPr>
              <a:t> </a:t>
            </a:r>
            <a:r>
              <a:rPr lang="en-GB" sz="1300" dirty="0">
                <a:ea typeface="Calibri"/>
                <a:cs typeface="Calibri"/>
              </a:rPr>
              <a:t>Spring Smash</a:t>
            </a:r>
            <a:r>
              <a:rPr lang="pl-PL" sz="1300" dirty="0">
                <a:ea typeface="Calibri"/>
                <a:cs typeface="Calibri"/>
              </a:rPr>
              <a:t>, Summer Smash, </a:t>
            </a:r>
            <a:r>
              <a:rPr lang="en-GB" sz="1300" dirty="0">
                <a:ea typeface="Calibri"/>
                <a:cs typeface="Calibri"/>
              </a:rPr>
              <a:t>Treacle Toffee </a:t>
            </a:r>
            <a:r>
              <a:rPr lang="pl-PL" sz="1300" dirty="0">
                <a:ea typeface="Calibri"/>
                <a:cs typeface="Calibri"/>
              </a:rPr>
              <a:t>and Christmas Jumper.  </a:t>
            </a:r>
            <a:endParaRPr lang="en-GB" sz="1300" dirty="0">
              <a:ea typeface="Calibri"/>
              <a:cs typeface="Calibri"/>
            </a:endParaRPr>
          </a:p>
          <a:p>
            <a:endParaRPr lang="en-GB" sz="1300" dirty="0">
              <a:ea typeface="Calibri"/>
              <a:cs typeface="Calibri"/>
            </a:endParaRPr>
          </a:p>
          <a:p>
            <a:r>
              <a:rPr lang="pl-PL" sz="1300" dirty="0">
                <a:ea typeface="Calibri"/>
                <a:cs typeface="Calibri"/>
              </a:rPr>
              <a:t>Look out </a:t>
            </a:r>
            <a:r>
              <a:rPr lang="en-GB" sz="1300" dirty="0">
                <a:ea typeface="Calibri"/>
                <a:cs typeface="Calibri"/>
              </a:rPr>
              <a:t>for messages on our social WhatsApp group!</a:t>
            </a:r>
            <a:r>
              <a:rPr lang="pl-PL" sz="1300" dirty="0">
                <a:ea typeface="Calibri"/>
                <a:cs typeface="Calibri"/>
              </a:rPr>
              <a:t> 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020A6CDD-C53D-DF1C-2B07-A59F50BF0157}"/>
              </a:ext>
            </a:extLst>
          </p:cNvPr>
          <p:cNvSpPr/>
          <p:nvPr/>
        </p:nvSpPr>
        <p:spPr>
          <a:xfrm>
            <a:off x="433637" y="8199119"/>
            <a:ext cx="6028565" cy="132860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A2391457-68EA-012C-6DA1-C92FB19D5C44}"/>
              </a:ext>
            </a:extLst>
          </p:cNvPr>
          <p:cNvSpPr txBox="1"/>
          <p:nvPr/>
        </p:nvSpPr>
        <p:spPr>
          <a:xfrm>
            <a:off x="486318" y="8218011"/>
            <a:ext cx="576417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1400" dirty="0">
                <a:ea typeface="Calibri"/>
                <a:cs typeface="Calibri"/>
              </a:rPr>
              <a:t>For more details</a:t>
            </a:r>
            <a:r>
              <a:rPr lang="en-GB" sz="1400" dirty="0">
                <a:ea typeface="Calibri"/>
                <a:cs typeface="Calibri"/>
              </a:rPr>
              <a:t>,</a:t>
            </a:r>
            <a:r>
              <a:rPr lang="pl-PL" sz="1400" dirty="0">
                <a:ea typeface="Calibri"/>
                <a:cs typeface="Calibri"/>
              </a:rPr>
              <a:t> follow us on </a:t>
            </a:r>
            <a:r>
              <a:rPr lang="pl-PL" sz="1400" dirty="0">
                <a:ea typeface="Calibri"/>
                <a:cs typeface="Calibri"/>
                <a:hlinkClick r:id="rId4"/>
              </a:rPr>
              <a:t>Instagram</a:t>
            </a:r>
            <a:r>
              <a:rPr lang="pl-PL" sz="1400" dirty="0">
                <a:ea typeface="Calibri"/>
                <a:cs typeface="Calibri"/>
              </a:rPr>
              <a:t> and check our</a:t>
            </a:r>
            <a:r>
              <a:rPr lang="en-GB" sz="1400" dirty="0">
                <a:ea typeface="Calibri"/>
                <a:cs typeface="Calibri"/>
              </a:rPr>
              <a:t> </a:t>
            </a:r>
            <a:r>
              <a:rPr lang="pl-PL" sz="1400" dirty="0">
                <a:ea typeface="Calibri"/>
                <a:cs typeface="Calibri"/>
                <a:hlinkClick r:id="rId5"/>
              </a:rPr>
              <a:t>website</a:t>
            </a:r>
            <a:r>
              <a:rPr lang="pl-PL" sz="1400" dirty="0">
                <a:ea typeface="Calibri"/>
                <a:cs typeface="Calibri"/>
              </a:rPr>
              <a:t>. Safeguarding information online: </a:t>
            </a:r>
            <a:endParaRPr lang="pl-PL" sz="1400" dirty="0">
              <a:ea typeface="+mn-lt"/>
              <a:cs typeface="+mn-lt"/>
            </a:endParaRPr>
          </a:p>
          <a:p>
            <a:pPr algn="ctr"/>
            <a:r>
              <a:rPr lang="pl-PL" sz="1400" dirty="0">
                <a:ea typeface="+mn-lt"/>
                <a:cs typeface="+mn-lt"/>
                <a:hlinkClick r:id="rId6"/>
              </a:rPr>
              <a:t>https://www.safetoplaytennis.co.uk/</a:t>
            </a:r>
            <a:endParaRPr lang="pl-PL" sz="1400" dirty="0">
              <a:ea typeface="+mn-lt"/>
              <a:cs typeface="+mn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28DA542-1CD8-0EED-1E19-7682365D038E}"/>
              </a:ext>
            </a:extLst>
          </p:cNvPr>
          <p:cNvSpPr txBox="1"/>
          <p:nvPr/>
        </p:nvSpPr>
        <p:spPr>
          <a:xfrm>
            <a:off x="718256" y="2506301"/>
            <a:ext cx="242315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b="1" dirty="0">
                <a:ea typeface="Calibri"/>
                <a:cs typeface="Calibri"/>
              </a:rPr>
              <a:t>SOCIAL &amp; TEAM TENNIS</a:t>
            </a:r>
          </a:p>
        </p:txBody>
      </p:sp>
      <p:pic>
        <p:nvPicPr>
          <p:cNvPr id="5" name="Obraz 4" descr="Obraz zawierający na wolnym powietrzu, osoba, zawody lekkoatletyczne, sport&#10;&#10;Opis wygenerowany automatycznie">
            <a:extLst>
              <a:ext uri="{FF2B5EF4-FFF2-40B4-BE49-F238E27FC236}">
                <a16:creationId xmlns:a16="http://schemas.microsoft.com/office/drawing/2014/main" id="{01E9EE20-5F9B-D433-CD4C-D54204B61D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325" y="6343460"/>
            <a:ext cx="2735022" cy="1609286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2CEC3977-36D8-F713-0C2C-A3816335D72C}"/>
              </a:ext>
            </a:extLst>
          </p:cNvPr>
          <p:cNvSpPr/>
          <p:nvPr/>
        </p:nvSpPr>
        <p:spPr>
          <a:xfrm>
            <a:off x="3524713" y="4303656"/>
            <a:ext cx="2937489" cy="38124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452B00C-B1DD-586B-EE07-3BC4075C604C}"/>
              </a:ext>
            </a:extLst>
          </p:cNvPr>
          <p:cNvSpPr txBox="1"/>
          <p:nvPr/>
        </p:nvSpPr>
        <p:spPr>
          <a:xfrm>
            <a:off x="3791054" y="4308848"/>
            <a:ext cx="242315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600" b="1" dirty="0">
                <a:ea typeface="Calibri"/>
                <a:cs typeface="Calibri"/>
              </a:rPr>
              <a:t>POLICIES AND CLUB RULES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3D3C60F-DEFE-9B78-E4CB-B63E9DA692F4}"/>
              </a:ext>
            </a:extLst>
          </p:cNvPr>
          <p:cNvSpPr txBox="1"/>
          <p:nvPr/>
        </p:nvSpPr>
        <p:spPr>
          <a:xfrm>
            <a:off x="3553803" y="4638151"/>
            <a:ext cx="2908399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1300" dirty="0">
                <a:ea typeface="Calibri"/>
                <a:cs typeface="Calibri"/>
              </a:rPr>
              <a:t>It's important that you familiarise you</a:t>
            </a:r>
            <a:r>
              <a:rPr lang="en-GB" sz="1300" dirty="0">
                <a:ea typeface="Calibri"/>
                <a:cs typeface="Calibri"/>
              </a:rPr>
              <a:t>r</a:t>
            </a:r>
            <a:r>
              <a:rPr lang="pl-PL" sz="1300" dirty="0">
                <a:ea typeface="Calibri"/>
                <a:cs typeface="Calibri"/>
              </a:rPr>
              <a:t>self with ou</a:t>
            </a:r>
            <a:r>
              <a:rPr lang="en-GB" sz="1300" dirty="0">
                <a:ea typeface="Calibri"/>
                <a:cs typeface="Calibri"/>
              </a:rPr>
              <a:t>r</a:t>
            </a:r>
            <a:r>
              <a:rPr lang="pl-PL" sz="1300" dirty="0">
                <a:ea typeface="Calibri"/>
                <a:cs typeface="Calibri"/>
              </a:rPr>
              <a:t> </a:t>
            </a:r>
            <a:r>
              <a:rPr lang="pl-PL" sz="1300" dirty="0">
                <a:ea typeface="Calibri"/>
                <a:cs typeface="Calibri"/>
                <a:hlinkClick r:id="rId8"/>
              </a:rPr>
              <a:t>club policies</a:t>
            </a:r>
            <a:r>
              <a:rPr lang="pl-PL" sz="1300" dirty="0">
                <a:ea typeface="Calibri"/>
                <a:cs typeface="Calibri"/>
              </a:rPr>
              <a:t>. We are </a:t>
            </a:r>
            <a:r>
              <a:rPr lang="en-GB" sz="1300" dirty="0">
                <a:ea typeface="Calibri"/>
                <a:cs typeface="Calibri"/>
              </a:rPr>
              <a:t>a </a:t>
            </a:r>
            <a:r>
              <a:rPr lang="pl-PL" sz="1300" dirty="0">
                <a:ea typeface="Calibri"/>
                <a:cs typeface="Calibri"/>
              </a:rPr>
              <a:t>small bu</a:t>
            </a:r>
            <a:r>
              <a:rPr lang="en-GB" sz="1300" dirty="0">
                <a:ea typeface="Calibri"/>
                <a:cs typeface="Calibri"/>
              </a:rPr>
              <a:t>t</a:t>
            </a:r>
            <a:r>
              <a:rPr lang="pl-PL" sz="1300" dirty="0">
                <a:ea typeface="Calibri"/>
                <a:cs typeface="Calibri"/>
              </a:rPr>
              <a:t> mighty club and we want every member to feel safe and welcomed. </a:t>
            </a:r>
            <a:endParaRPr lang="en-GB" sz="1300" dirty="0">
              <a:ea typeface="Calibri"/>
              <a:cs typeface="Calibri"/>
            </a:endParaRPr>
          </a:p>
          <a:p>
            <a:pPr algn="just"/>
            <a:endParaRPr lang="en-GB" sz="1300" dirty="0">
              <a:ea typeface="Calibri"/>
              <a:cs typeface="Calibri"/>
            </a:endParaRPr>
          </a:p>
          <a:p>
            <a:pPr algn="just"/>
            <a:r>
              <a:rPr lang="pl-PL" sz="1300" dirty="0">
                <a:ea typeface="Calibri"/>
                <a:cs typeface="Calibri"/>
              </a:rPr>
              <a:t>If you have any concerns</a:t>
            </a:r>
            <a:r>
              <a:rPr lang="en-GB" sz="1300" dirty="0">
                <a:ea typeface="Calibri"/>
                <a:cs typeface="Calibri"/>
              </a:rPr>
              <a:t>,</a:t>
            </a:r>
            <a:r>
              <a:rPr lang="pl-PL" sz="1300" dirty="0">
                <a:ea typeface="Calibri"/>
                <a:cs typeface="Calibri"/>
              </a:rPr>
              <a:t> please contact our welfare officer Allison Moosa</a:t>
            </a:r>
            <a:r>
              <a:rPr lang="en-GB" sz="1300" dirty="0">
                <a:ea typeface="Calibri"/>
                <a:cs typeface="Calibri"/>
              </a:rPr>
              <a:t> at  </a:t>
            </a:r>
            <a:r>
              <a:rPr lang="en-GB" sz="1300" dirty="0">
                <a:ea typeface="Calibri"/>
                <a:cs typeface="Calibri"/>
                <a:hlinkClick r:id="rId9"/>
              </a:rPr>
              <a:t>longtontcwelfare@hotmail.com</a:t>
            </a:r>
            <a:r>
              <a:rPr lang="en-GB" sz="1300" dirty="0">
                <a:ea typeface="Calibri"/>
                <a:cs typeface="Calibri"/>
              </a:rPr>
              <a:t> or on  </a:t>
            </a:r>
            <a:r>
              <a:rPr lang="pl-PL" sz="1300" dirty="0">
                <a:ea typeface="Calibri" panose="020F0502020204030204"/>
                <a:cs typeface="Calibri" panose="020F0502020204030204"/>
              </a:rPr>
              <a:t>07814127397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4AFED6D6-918D-B21B-121B-17C22E8F49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24300" y="6822946"/>
            <a:ext cx="1958340" cy="1063760"/>
          </a:xfrm>
          <a:prstGeom prst="rect">
            <a:avLst/>
          </a:prstGeom>
        </p:spPr>
      </p:pic>
      <p:pic>
        <p:nvPicPr>
          <p:cNvPr id="18" name="Obraz 17" descr="Obraz zawierający czarne, ciemność&#10;&#10;Opis wygenerowany automatycznie">
            <a:extLst>
              <a:ext uri="{FF2B5EF4-FFF2-40B4-BE49-F238E27FC236}">
                <a16:creationId xmlns:a16="http://schemas.microsoft.com/office/drawing/2014/main" id="{6CA6B9E4-54F4-CCA4-D3E7-BD36CBBB9B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4804" y="8991315"/>
            <a:ext cx="505086" cy="463672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04582F5-D0F4-2975-0753-165C7AAD9336}"/>
              </a:ext>
            </a:extLst>
          </p:cNvPr>
          <p:cNvSpPr txBox="1"/>
          <p:nvPr/>
        </p:nvSpPr>
        <p:spPr>
          <a:xfrm>
            <a:off x="2049901" y="9204452"/>
            <a:ext cx="268265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b="1" dirty="0">
                <a:ea typeface="Calibri"/>
                <a:cs typeface="Calibri"/>
              </a:rPr>
              <a:t>This is </a:t>
            </a:r>
            <a:r>
              <a:rPr lang="en-GB" sz="1200" b="1" dirty="0">
                <a:ea typeface="Calibri"/>
                <a:cs typeface="Calibri"/>
              </a:rPr>
              <a:t>a </a:t>
            </a:r>
            <a:r>
              <a:rPr lang="pl-PL" sz="1200" b="1" dirty="0">
                <a:ea typeface="Calibri"/>
                <a:cs typeface="Calibri"/>
              </a:rPr>
              <a:t>mobile            friendly version</a:t>
            </a:r>
          </a:p>
        </p:txBody>
      </p:sp>
      <p:sp>
        <p:nvSpPr>
          <p:cNvPr id="4" name="Prostokąt 10">
            <a:extLst>
              <a:ext uri="{FF2B5EF4-FFF2-40B4-BE49-F238E27FC236}">
                <a16:creationId xmlns:a16="http://schemas.microsoft.com/office/drawing/2014/main" id="{BC71186F-FFB7-6970-C2A1-B896E6975B56}"/>
              </a:ext>
            </a:extLst>
          </p:cNvPr>
          <p:cNvSpPr/>
          <p:nvPr/>
        </p:nvSpPr>
        <p:spPr>
          <a:xfrm>
            <a:off x="3533443" y="2471204"/>
            <a:ext cx="2937489" cy="174053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7AFF45A-1D7F-6BDE-C85D-EC07A8315C67}"/>
              </a:ext>
            </a:extLst>
          </p:cNvPr>
          <p:cNvSpPr txBox="1"/>
          <p:nvPr/>
        </p:nvSpPr>
        <p:spPr>
          <a:xfrm>
            <a:off x="3537280" y="2684355"/>
            <a:ext cx="292492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dirty="0">
                <a:ea typeface="+mn-lt"/>
                <a:cs typeface="+mn-lt"/>
              </a:rPr>
              <a:t>Please remember to</a:t>
            </a:r>
            <a:r>
              <a:rPr lang="pl-PL" sz="1200" dirty="0">
                <a:ea typeface="+mn-lt"/>
                <a:cs typeface="+mn-lt"/>
              </a:rPr>
              <a:t> </a:t>
            </a:r>
            <a:r>
              <a:rPr lang="pl-PL" sz="1200" dirty="0">
                <a:ea typeface="+mn-lt"/>
                <a:cs typeface="+mn-lt"/>
                <a:hlinkClick r:id="rId13"/>
              </a:rPr>
              <a:t>book online</a:t>
            </a:r>
            <a:r>
              <a:rPr lang="pl-PL" sz="1200" dirty="0">
                <a:ea typeface="+mn-lt"/>
                <a:cs typeface="+mn-lt"/>
              </a:rPr>
              <a:t> or </a:t>
            </a:r>
            <a:r>
              <a:rPr lang="en-GB" sz="1200" dirty="0">
                <a:ea typeface="+mn-lt"/>
                <a:cs typeface="+mn-lt"/>
              </a:rPr>
              <a:t>use the </a:t>
            </a:r>
            <a:r>
              <a:rPr lang="pl-PL" sz="1200" dirty="0">
                <a:ea typeface="+mn-lt"/>
                <a:cs typeface="+mn-lt"/>
              </a:rPr>
              <a:t>mobile app</a:t>
            </a:r>
            <a:r>
              <a:rPr lang="en-GB" sz="1200" dirty="0">
                <a:ea typeface="+mn-lt"/>
                <a:cs typeface="+mn-lt"/>
              </a:rPr>
              <a:t> to reserve the court.</a:t>
            </a:r>
            <a:r>
              <a:rPr lang="pl-PL" sz="1200" dirty="0">
                <a:ea typeface="+mn-lt"/>
                <a:cs typeface="+mn-lt"/>
              </a:rPr>
              <a:t> </a:t>
            </a:r>
            <a:endParaRPr lang="en-GB" sz="1200" dirty="0">
              <a:ea typeface="+mn-lt"/>
              <a:cs typeface="+mn-lt"/>
            </a:endParaRPr>
          </a:p>
          <a:p>
            <a:endParaRPr lang="en-GB" sz="1200" b="1" dirty="0">
              <a:ea typeface="+mn-lt"/>
              <a:cs typeface="+mn-lt"/>
            </a:endParaRPr>
          </a:p>
          <a:p>
            <a:r>
              <a:rPr lang="en-GB" sz="1200" dirty="0">
                <a:ea typeface="+mn-lt"/>
                <a:cs typeface="+mn-lt"/>
              </a:rPr>
              <a:t>The padlock code is </a:t>
            </a:r>
            <a:r>
              <a:rPr lang="en-GB" sz="1200" b="1" dirty="0">
                <a:ea typeface="+mn-lt"/>
                <a:cs typeface="+mn-lt"/>
              </a:rPr>
              <a:t>7891</a:t>
            </a:r>
          </a:p>
          <a:p>
            <a:endParaRPr lang="en-GB" sz="1200" b="1" dirty="0">
              <a:ea typeface="+mn-lt"/>
              <a:cs typeface="+mn-lt"/>
            </a:endParaRPr>
          </a:p>
          <a:p>
            <a:r>
              <a:rPr lang="pl-PL" sz="1200" dirty="0">
                <a:ea typeface="+mn-lt"/>
                <a:cs typeface="+mn-lt"/>
              </a:rPr>
              <a:t>Club members under 13 years of age</a:t>
            </a:r>
            <a:r>
              <a:rPr lang="en-GB" sz="1200" dirty="0">
                <a:ea typeface="+mn-lt"/>
                <a:cs typeface="+mn-lt"/>
              </a:rPr>
              <a:t>,</a:t>
            </a:r>
            <a:r>
              <a:rPr lang="pl-PL" sz="1200" dirty="0">
                <a:ea typeface="+mn-lt"/>
                <a:cs typeface="+mn-lt"/>
              </a:rPr>
              <a:t> must be accompanied by a</a:t>
            </a:r>
            <a:r>
              <a:rPr lang="en-GB" sz="1200" dirty="0">
                <a:ea typeface="+mn-lt"/>
                <a:cs typeface="+mn-lt"/>
              </a:rPr>
              <a:t>n adult</a:t>
            </a:r>
            <a:r>
              <a:rPr lang="pl-PL" sz="1200" dirty="0">
                <a:ea typeface="+mn-lt"/>
                <a:cs typeface="+mn-lt"/>
              </a:rPr>
              <a:t> whil</a:t>
            </a:r>
            <a:r>
              <a:rPr lang="en-GB" sz="1200" dirty="0">
                <a:ea typeface="+mn-lt"/>
                <a:cs typeface="+mn-lt"/>
              </a:rPr>
              <a:t>st</a:t>
            </a:r>
            <a:r>
              <a:rPr lang="pl-PL" sz="1200" dirty="0">
                <a:ea typeface="+mn-lt"/>
                <a:cs typeface="+mn-lt"/>
              </a:rPr>
              <a:t> using the courts. </a:t>
            </a:r>
            <a:endParaRPr lang="en-US" dirty="0">
              <a:cs typeface="Calibri"/>
            </a:endParaRPr>
          </a:p>
        </p:txBody>
      </p:sp>
      <p:sp>
        <p:nvSpPr>
          <p:cNvPr id="6" name="pole tekstowe 1">
            <a:extLst>
              <a:ext uri="{FF2B5EF4-FFF2-40B4-BE49-F238E27FC236}">
                <a16:creationId xmlns:a16="http://schemas.microsoft.com/office/drawing/2014/main" id="{1B59C196-B76E-E2DE-D2DC-BA2CDBBDF519}"/>
              </a:ext>
            </a:extLst>
          </p:cNvPr>
          <p:cNvSpPr txBox="1"/>
          <p:nvPr/>
        </p:nvSpPr>
        <p:spPr>
          <a:xfrm>
            <a:off x="4013215" y="2463353"/>
            <a:ext cx="184956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Calibri"/>
                <a:cs typeface="Calibri"/>
              </a:rPr>
              <a:t>USING THE COURTS</a:t>
            </a:r>
            <a:endParaRPr lang="pl-PL" sz="16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8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219</Words>
  <Application>Microsoft Office PowerPoint</Application>
  <PresentationFormat>A4 Paper (210x297 mm)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Chris Rodd</cp:lastModifiedBy>
  <cp:revision>716</cp:revision>
  <dcterms:created xsi:type="dcterms:W3CDTF">2023-09-21T17:00:48Z</dcterms:created>
  <dcterms:modified xsi:type="dcterms:W3CDTF">2024-02-07T14:14:20Z</dcterms:modified>
</cp:coreProperties>
</file>